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86" r:id="rId7"/>
    <p:sldId id="265" r:id="rId8"/>
    <p:sldId id="267" r:id="rId9"/>
    <p:sldId id="288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60"/>
    <a:srgbClr val="303030"/>
    <a:srgbClr val="000279"/>
    <a:srgbClr val="02E4CD"/>
    <a:srgbClr val="01000E"/>
    <a:srgbClr val="14D8EA"/>
    <a:srgbClr val="00E1E9"/>
    <a:srgbClr val="28618C"/>
    <a:srgbClr val="01003A"/>
    <a:srgbClr val="5C4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AB35-8023-4CD1-9192-58D7C1F4D398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28A7A-BD15-41FF-8B71-80A0A3F52D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2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8A7A-BD15-41FF-8B71-80A0A3F52D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01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8A7A-BD15-41FF-8B71-80A0A3F52D6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28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741DD-E22D-4655-AEB3-C1C153FA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BD9681-C499-4DC9-9A2F-8DCF0977E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BC42B-2A92-4297-A225-CC299119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E175B-A0BF-4D5C-9740-7516BA30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9C44A-2317-46E3-9FB6-49608327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80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E3DE2-7D5B-4733-B082-F2037A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3EB0D2-0D44-47A9-913B-E523D5D6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A6F9FD-089E-4748-9E93-5923CF37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1995C-A451-4C4F-BF90-E038B941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1CF82B-6BD9-4143-BBAC-415A8B1B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3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65B17-BA1C-4CA1-81E7-AC84A132F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4742EA-7D50-4122-927C-33B9CCDFB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61A311-91A1-401C-B357-DAF6A8C3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EAF6F6-5C46-4815-AD15-81E01864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8A221-7478-4F90-9080-5E2C7E1A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13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E9107-F7DB-455D-A4A7-E91BE9FE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9EE9A1-1ADD-4A3B-B093-033DB471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9CC80E-26D0-4806-AA10-0988FFF2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BBC517-3DE0-4CDF-B07B-E3CDD360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C09487-B6B9-41FD-AFEC-212C1BF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9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A29D3-B50A-4EDF-A4B3-9AFD0AB8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F37B6-B540-431D-A91E-B63EAE99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373D8-92AB-4BB8-BC0D-6EFF133C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B02FC-041C-4077-B21B-E0FDE14B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875A10-5AF3-4615-AF86-C969B234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29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078F3-F69A-42A6-8628-C3478BFE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3A6A-54AC-427B-959A-1CF2DD767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23C45A-DF28-4109-A0B3-E373F2184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BB3E0F-8FC2-45E3-8212-8F2DBA72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36F70F-0206-4DD4-8E71-E44264A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84A1F3-8899-4425-9AE4-69D1516A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66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E8198-422E-4592-8458-8BBE94AF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B3ABCD-871C-430A-83E7-3190AC88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708BEF-7BFA-405B-A837-7FD3D41BD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524389-5D55-42D9-A761-020331979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46D020-2880-49A4-B935-CC5578EC4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7F9643-8A10-4A11-AC23-11FE302A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5FE3D3-19D1-4695-919F-9918CDF2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338E57-ECA3-4DF7-B5A5-9E299174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B4767-5BD1-4D35-A305-E249C1DB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634A1E-5FE0-4DF5-A4B4-54DE1AA4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44B8DE6-4E03-4571-A44A-E441185C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F65028-075F-4800-84D5-2502F631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6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BA5F6E-98AE-46D9-B5D4-8F0D2313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C12EEB-2F92-4F28-9A34-BADFDD97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49E1D3-BC6F-4465-B645-98ABC09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6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74399-0145-48D2-9F7B-BE89BC72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54917-76CD-406D-8D27-311C279DD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9E55EE-B761-44A8-8E22-DF2B2311C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42ABC1-6882-4806-A13E-9E8A1848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66999E-C3CC-48D7-A4EF-2CC2A201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0FBBC9-50AE-4E7C-A0CB-D7C594FC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52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05E40-02B5-4B72-865A-D6BAB2A9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1AF246-F622-4692-BA8B-3CD9FD12E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CC1BE4-F5E1-4314-B01C-061454778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583E9D-876D-49D9-980A-24680533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206FA0-E156-425B-85FA-D99C100A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F0DE6E-2D99-49A5-A21B-442014BA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3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C57F7-276E-4249-96C8-966B78FB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20573F-F617-444E-98B9-637D612D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664E5-9724-41A4-82C9-72763450A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FCF90-130F-4147-9C73-D175CCA9BD7E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E93134-F8D6-47C5-886D-57186F248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23D2EF-5DF8-4C04-AA9D-490EE4E6D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5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9343C1-68ED-4616-B8E0-7C318F19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067417-C168-4B9C-8365-D4DBDAA507BF}"/>
              </a:ext>
            </a:extLst>
          </p:cNvPr>
          <p:cNvSpPr/>
          <p:nvPr/>
        </p:nvSpPr>
        <p:spPr>
          <a:xfrm>
            <a:off x="3110845" y="1473778"/>
            <a:ext cx="6080289" cy="2202676"/>
          </a:xfrm>
          <a:prstGeom prst="rect">
            <a:avLst/>
          </a:prstGeom>
          <a:solidFill>
            <a:srgbClr val="000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Lucida Console" panose="020B0609040504020204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92B798-8515-4A4E-B65B-B03551B33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970" y="4370841"/>
            <a:ext cx="3058055" cy="933253"/>
          </a:xfrm>
          <a:solidFill>
            <a:srgbClr val="000377"/>
          </a:solidFill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Болорболд Аригуун,</a:t>
            </a:r>
            <a:r>
              <a:rPr lang="en-US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 </a:t>
            </a:r>
            <a:r>
              <a:rPr lang="ru-RU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Университет ИТМО, группа </a:t>
            </a:r>
            <a:r>
              <a:rPr lang="en-US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P3211</a:t>
            </a:r>
            <a:endParaRPr lang="ru-RU" sz="2000" dirty="0">
              <a:solidFill>
                <a:srgbClr val="000279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2F2A-2360-4078-A0B1-32C467F40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027" y="2094428"/>
            <a:ext cx="6403942" cy="165576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Почему надо </a:t>
            </a:r>
            <a:b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</a:b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установить антивирус?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613E263-1C52-4A30-AE48-3C601D278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47" y="5505011"/>
            <a:ext cx="2453640" cy="9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uiExpand="1" build="p" animBg="1"/>
      <p:bldP spid="3" grpId="1" build="p" animBg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6B2714-EF31-4CDB-AA3E-A09381FA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4" y="0"/>
            <a:ext cx="22716787" cy="1281226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5B731F4-D357-4024-A4CF-A71ADC0E9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94" y="2616201"/>
            <a:ext cx="11087099" cy="3717925"/>
          </a:xfrm>
          <a:solidFill>
            <a:srgbClr val="000377"/>
          </a:solidFill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Windows Defender</a:t>
            </a:r>
            <a:endParaRPr lang="ru-RU" sz="3200" dirty="0">
              <a:solidFill>
                <a:srgbClr val="000279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2. Типы</a:t>
            </a:r>
            <a:r>
              <a:rPr lang="en-US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 </a:t>
            </a: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вредоносных ПО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3. Почему </a:t>
            </a:r>
            <a:r>
              <a:rPr lang="en-US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Defender </a:t>
            </a: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не имеет шанса против них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4. Антивирусы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5. Пользовательские меры защиты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6163605-C4A1-4E59-8771-424A30127CE7}"/>
              </a:ext>
            </a:extLst>
          </p:cNvPr>
          <p:cNvSpPr txBox="1">
            <a:spLocks/>
          </p:cNvSpPr>
          <p:nvPr/>
        </p:nvSpPr>
        <p:spPr>
          <a:xfrm>
            <a:off x="687706" y="841475"/>
            <a:ext cx="9705974" cy="728246"/>
          </a:xfrm>
          <a:prstGeom prst="rect">
            <a:avLst/>
          </a:prstGeom>
          <a:solidFill>
            <a:srgbClr val="01014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rgbClr val="010149"/>
                </a:solidFill>
                <a:latin typeface="Lucida Console" panose="020B0609040504020204" pitchFamily="49" charset="0"/>
              </a:rPr>
              <a:t>C:\Users\</a:t>
            </a:r>
            <a:r>
              <a:rPr lang="ru-RU" sz="4800" dirty="0">
                <a:solidFill>
                  <a:srgbClr val="010149"/>
                </a:solidFill>
                <a:latin typeface="Lucida Console" panose="020B0609040504020204" pitchFamily="49" charset="0"/>
              </a:rPr>
              <a:t>План выступления</a:t>
            </a:r>
          </a:p>
        </p:txBody>
      </p:sp>
    </p:spTree>
    <p:extLst>
      <p:ext uri="{BB962C8B-B14F-4D97-AF65-F5344CB8AC3E}">
        <p14:creationId xmlns:p14="http://schemas.microsoft.com/office/powerpoint/2010/main" val="4659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67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17"/>
                            </p:stCondLst>
                            <p:childTnLst>
                              <p:par>
                                <p:cTn id="3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97"/>
                            </p:stCondLst>
                            <p:childTnLst>
                              <p:par>
                                <p:cTn id="37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77"/>
                            </p:stCondLst>
                            <p:childTnLst>
                              <p:par>
                                <p:cTn id="4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17"/>
                            </p:stCondLst>
                            <p:childTnLst>
                              <p:par>
                                <p:cTn id="47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901"/>
                            </p:stCondLst>
                            <p:childTnLst>
                              <p:par>
                                <p:cTn id="5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963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5" grpId="0" uiExpand="1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B80-C0CC-439E-ADD5-1EEFCC04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0194" y="-5954268"/>
            <a:ext cx="22716787" cy="128122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B95927-4064-4505-B061-D4E4E652F6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A7B32F-1E58-496D-8348-556CE0365EA5}"/>
              </a:ext>
            </a:extLst>
          </p:cNvPr>
          <p:cNvSpPr/>
          <p:nvPr/>
        </p:nvSpPr>
        <p:spPr>
          <a:xfrm>
            <a:off x="976090" y="751629"/>
            <a:ext cx="7187119" cy="1225494"/>
          </a:xfrm>
          <a:prstGeom prst="rect">
            <a:avLst/>
          </a:prstGeom>
          <a:solidFill>
            <a:srgbClr val="0002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AFFA-8BE7-4910-933B-68C509FB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88"/>
            <a:ext cx="10515600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000377"/>
                </a:solidFill>
                <a:latin typeface="Lucida Console" panose="020B0609040504020204" pitchFamily="49" charset="0"/>
              </a:rPr>
              <a:t>C:\Windows\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Понятие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0C62C-EB50-4C22-AAFB-271ADD6C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90" y="2126124"/>
            <a:ext cx="7187119" cy="2344366"/>
          </a:xfrm>
          <a:solidFill>
            <a:srgbClr val="000279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Windows Defender – 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антивирус от </a:t>
            </a:r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Microsoft, 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который является дефолтным для ОС </a:t>
            </a:r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Windows.</a:t>
            </a:r>
          </a:p>
          <a:p>
            <a:pPr marL="0" indent="0">
              <a:buNone/>
            </a:pP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Обновления против новых видов вирусов проводятся часто.</a:t>
            </a:r>
          </a:p>
        </p:txBody>
      </p:sp>
      <p:pic>
        <p:nvPicPr>
          <p:cNvPr id="2050" name="Picture 2" descr="Experts warn against uptick in fileless malware attacks | The Daily Swig">
            <a:extLst>
              <a:ext uri="{FF2B5EF4-FFF2-40B4-BE49-F238E27FC236}">
                <a16:creationId xmlns:a16="http://schemas.microsoft.com/office/drawing/2014/main" id="{E8B3AD23-6567-4C27-B138-A345161A6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19916" r="38428" b="19330"/>
          <a:stretch/>
        </p:blipFill>
        <p:spPr bwMode="auto">
          <a:xfrm>
            <a:off x="8582309" y="1977123"/>
            <a:ext cx="2771491" cy="2903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C188B6D-6EB7-4BCD-9EAD-66A55B94FCB5}"/>
              </a:ext>
            </a:extLst>
          </p:cNvPr>
          <p:cNvSpPr txBox="1">
            <a:spLocks/>
          </p:cNvSpPr>
          <p:nvPr/>
        </p:nvSpPr>
        <p:spPr>
          <a:xfrm>
            <a:off x="976090" y="4679635"/>
            <a:ext cx="7187119" cy="1493196"/>
          </a:xfrm>
          <a:prstGeom prst="rect">
            <a:avLst/>
          </a:prstGeom>
          <a:solidFill>
            <a:srgbClr val="000279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Это на самом деле не бесполезная штука!</a:t>
            </a:r>
          </a:p>
        </p:txBody>
      </p:sp>
    </p:spTree>
    <p:extLst>
      <p:ext uri="{BB962C8B-B14F-4D97-AF65-F5344CB8AC3E}">
        <p14:creationId xmlns:p14="http://schemas.microsoft.com/office/powerpoint/2010/main" val="26407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4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40"/>
                            </p:stCondLst>
                            <p:childTnLst>
                              <p:par>
                                <p:cTn id="2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68"/>
                            </p:stCondLst>
                            <p:childTnLst>
                              <p:par>
                                <p:cTn id="3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18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18"/>
                            </p:stCondLst>
                            <p:childTnLst>
                              <p:par>
                                <p:cTn id="46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" grpId="1"/>
      <p:bldP spid="3" grpId="0" uiExpand="1" build="p" animBg="1"/>
      <p:bldP spid="7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C1085-711A-4655-B160-93446D87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54268"/>
            <a:ext cx="22716787" cy="128122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2F873-EC27-40ED-8E3E-20E7CE89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067" y="881269"/>
            <a:ext cx="6028267" cy="677334"/>
          </a:xfrm>
          <a:solidFill>
            <a:srgbClr val="30303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Lucida Console" panose="020B0609040504020204" pitchFamily="49" charset="0"/>
              </a:rPr>
              <a:t>Разновидности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626CB-7B56-4B83-B049-4F213AA2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8" y="1742889"/>
            <a:ext cx="10515600" cy="4275990"/>
          </a:xfrm>
          <a:solidFill>
            <a:srgbClr val="303030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Черви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Трояны</a:t>
            </a:r>
            <a:endParaRPr lang="ru-RU" dirty="0">
              <a:solidFill>
                <a:srgbClr val="303030"/>
              </a:solidFill>
            </a:endParaRP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Вирусы-зомби</a:t>
            </a:r>
          </a:p>
          <a:p>
            <a:r>
              <a:rPr lang="ru-RU" dirty="0" err="1">
                <a:solidFill>
                  <a:srgbClr val="303030"/>
                </a:solidFill>
                <a:latin typeface="Lucida Console" panose="020B0609040504020204" pitchFamily="49" charset="0"/>
              </a:rPr>
              <a:t>Руткиты</a:t>
            </a:r>
            <a:endParaRPr lang="ru-RU" dirty="0">
              <a:solidFill>
                <a:srgbClr val="303030"/>
              </a:solidFill>
              <a:latin typeface="Lucida Console" panose="020B0609040504020204" pitchFamily="49" charset="0"/>
            </a:endParaRP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Логические бомбы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Скрипты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Макросы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Вымогатели</a:t>
            </a:r>
          </a:p>
        </p:txBody>
      </p:sp>
      <p:pic>
        <p:nvPicPr>
          <p:cNvPr id="4098" name="Picture 2" descr="Фишинг: что это такое, как распознать и как защититься | Unisender">
            <a:extLst>
              <a:ext uri="{FF2B5EF4-FFF2-40B4-BE49-F238E27FC236}">
                <a16:creationId xmlns:a16="http://schemas.microsoft.com/office/drawing/2014/main" id="{4F4BB60B-335E-46CE-BF9E-8C3AE9D1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79" y="1706111"/>
            <a:ext cx="5506529" cy="42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AF8320A4-9C2C-435A-ADB0-46978090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90" y="1742889"/>
            <a:ext cx="4659186" cy="42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enable and disable macros in Excel">
            <a:extLst>
              <a:ext uri="{FF2B5EF4-FFF2-40B4-BE49-F238E27FC236}">
                <a16:creationId xmlns:a16="http://schemas.microsoft.com/office/drawing/2014/main" id="{4BFDF117-5D30-4CCE-9B3C-E123A95E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90" y="1784020"/>
            <a:ext cx="4543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cro warning combining PDF files - Adobe Community - 13215479">
            <a:extLst>
              <a:ext uri="{FF2B5EF4-FFF2-40B4-BE49-F238E27FC236}">
                <a16:creationId xmlns:a16="http://schemas.microsoft.com/office/drawing/2014/main" id="{A6E373B2-B1C6-4AD0-9C4B-0702FF9C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58" y="2875996"/>
            <a:ext cx="41338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1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BE0E6F-D8C7-4460-9324-9B18A362F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4787" y="0"/>
            <a:ext cx="22716787" cy="1281226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BC8CEF-980B-4126-8606-F8A499A48BBF}"/>
              </a:ext>
            </a:extLst>
          </p:cNvPr>
          <p:cNvSpPr/>
          <p:nvPr/>
        </p:nvSpPr>
        <p:spPr>
          <a:xfrm>
            <a:off x="3672840" y="0"/>
            <a:ext cx="8519160" cy="1325563"/>
          </a:xfrm>
          <a:prstGeom prst="rect">
            <a:avLst/>
          </a:prstGeom>
          <a:solidFill>
            <a:srgbClr val="010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1F48B-A28F-44C4-A286-E23E9DB3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  <a:t>Почему </a:t>
            </a:r>
            <a:r>
              <a:rPr lang="en-US" dirty="0">
                <a:solidFill>
                  <a:srgbClr val="5C47D8"/>
                </a:solidFill>
                <a:latin typeface="Lucida Console" panose="020B0609040504020204" pitchFamily="49" charset="0"/>
              </a:rPr>
              <a:t>Defender </a:t>
            </a:r>
            <a: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  <a:t>не имеет</a:t>
            </a:r>
            <a:b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</a:br>
            <a: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  <a:t>шанса?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93E93-7027-4090-9279-8DE8A83B07EB}"/>
              </a:ext>
            </a:extLst>
          </p:cNvPr>
          <p:cNvSpPr txBox="1"/>
          <p:nvPr/>
        </p:nvSpPr>
        <p:spPr>
          <a:xfrm>
            <a:off x="833606" y="2327512"/>
            <a:ext cx="10763250" cy="3416320"/>
          </a:xfrm>
          <a:prstGeom prst="rect">
            <a:avLst/>
          </a:prstGeom>
          <a:solidFill>
            <a:srgbClr val="00016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Связанные утилиты (</a:t>
            </a: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PowerShell, WMI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)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95% 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обнаружения угроз (золотой стандарт – 99,5%)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Цепь не крепче своего самого слабого звена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Комбинированные вирусы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328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at Is Malware And How To Prevent It? MetaCompliance">
            <a:extLst>
              <a:ext uri="{FF2B5EF4-FFF2-40B4-BE49-F238E27FC236}">
                <a16:creationId xmlns:a16="http://schemas.microsoft.com/office/drawing/2014/main" id="{99490158-B2AE-43D2-BE33-CF77C2DA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80" y="0"/>
            <a:ext cx="13700760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CC032-853F-4D2F-BA7B-CB75222A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14D8EA"/>
                </a:solidFill>
                <a:latin typeface="Lucida Console" panose="020B0609040504020204" pitchFamily="49" charset="0"/>
              </a:rPr>
              <a:t>И что?</a:t>
            </a:r>
          </a:p>
        </p:txBody>
      </p:sp>
      <p:pic>
        <p:nvPicPr>
          <p:cNvPr id="12292" name="Picture 4" descr="r/shitposting - I think my computer have virus">
            <a:extLst>
              <a:ext uri="{FF2B5EF4-FFF2-40B4-BE49-F238E27FC236}">
                <a16:creationId xmlns:a16="http://schemas.microsoft.com/office/drawing/2014/main" id="{868C9753-3CAB-4D5F-9E88-2FB5560D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1526190"/>
            <a:ext cx="7680960" cy="4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E17CF05-5EFE-4C68-8A88-E3FE59562BAF}"/>
              </a:ext>
            </a:extLst>
          </p:cNvPr>
          <p:cNvSpPr/>
          <p:nvPr/>
        </p:nvSpPr>
        <p:spPr>
          <a:xfrm>
            <a:off x="838200" y="1813560"/>
            <a:ext cx="10515600" cy="3733800"/>
          </a:xfrm>
          <a:prstGeom prst="rect">
            <a:avLst/>
          </a:prstGeom>
          <a:solidFill>
            <a:srgbClr val="01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231F3-1AB0-43B2-9AE2-61EB4ACE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591"/>
            <a:ext cx="10515600" cy="3721735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Программа-вымогатель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Информационная кража</a:t>
            </a:r>
            <a:endParaRPr lang="en-US" sz="3600" dirty="0">
              <a:solidFill>
                <a:srgbClr val="01000E"/>
              </a:solidFill>
              <a:latin typeface="Lucida Console" panose="020B0609040504020204" pitchFamily="49" charset="0"/>
            </a:endParaRP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Удаление или повреждение данных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Проникновение в сеть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Повреждение устройств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«</a:t>
            </a:r>
            <a:r>
              <a:rPr lang="ru-RU" sz="3600" dirty="0" err="1">
                <a:solidFill>
                  <a:srgbClr val="01000E"/>
                </a:solidFill>
                <a:latin typeface="Lucida Console" panose="020B0609040504020204" pitchFamily="49" charset="0"/>
              </a:rPr>
              <a:t>Кирпичивание</a:t>
            </a:r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»</a:t>
            </a:r>
          </a:p>
          <a:p>
            <a:endParaRPr lang="ru-RU" sz="3600" dirty="0">
              <a:solidFill>
                <a:srgbClr val="14D8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29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80"/>
                            </p:stCondLst>
                            <p:childTnLst>
                              <p:par>
                                <p:cTn id="3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40"/>
                            </p:stCondLst>
                            <p:childTnLst>
                              <p:par>
                                <p:cTn id="4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80"/>
                            </p:stCondLst>
                            <p:childTnLst>
                              <p:par>
                                <p:cTn id="4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20"/>
                            </p:stCondLst>
                            <p:childTnLst>
                              <p:par>
                                <p:cTn id="5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E2ABB-16E2-46ED-975F-0A398011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713" y="0"/>
            <a:ext cx="1356542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2766B-B404-4CE9-A1EF-A2B60B7A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6713" y="250031"/>
            <a:ext cx="1356542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Антивирусы</a:t>
            </a:r>
          </a:p>
        </p:txBody>
      </p:sp>
      <p:pic>
        <p:nvPicPr>
          <p:cNvPr id="1026" name="Picture 2" descr="Top 15 Best Antivirus of 2024 - Gaming DNA Zone">
            <a:extLst>
              <a:ext uri="{FF2B5EF4-FFF2-40B4-BE49-F238E27FC236}">
                <a16:creationId xmlns:a16="http://schemas.microsoft.com/office/drawing/2014/main" id="{AB5CC843-CBC8-47D2-9045-BE4B89A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05" y="1366887"/>
            <a:ext cx="7861987" cy="58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93037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BF7CD8-321F-46AE-83DB-B0851F27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86713" y="0"/>
            <a:ext cx="1356542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D7B0C-A9AC-48DB-BD07-48FB4C4D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Пользовательские меры защиты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25B77-2061-4BF2-AACB-0D4EAF0F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Хороший (!) антивирус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Эвристика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Отслеживание изменении в оперативной памяти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HVCI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Своевременное))) обновление ПО</a:t>
            </a:r>
          </a:p>
          <a:p>
            <a:r>
              <a:rPr lang="ru-RU" dirty="0">
                <a:solidFill>
                  <a:schemeClr val="bg1"/>
                </a:solidFill>
              </a:rPr>
              <a:t>Хороший (!) брандмауэр</a:t>
            </a:r>
          </a:p>
          <a:p>
            <a:r>
              <a:rPr lang="ru-RU" dirty="0">
                <a:solidFill>
                  <a:schemeClr val="bg1"/>
                </a:solidFill>
              </a:rPr>
              <a:t>Блокировщик рекламы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AdBlock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uBlock</a:t>
            </a:r>
            <a:r>
              <a:rPr lang="en-US" dirty="0">
                <a:solidFill>
                  <a:schemeClr val="bg1"/>
                </a:solidFill>
              </a:rPr>
              <a:t> Origin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AdGuard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Бдительность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2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4C1F99-37A3-442E-929C-D8CB8C2A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521" y="-4698050"/>
            <a:ext cx="20543520" cy="1155573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6FEDF4-A9E3-45A5-AB63-679B8498D20E}"/>
              </a:ext>
            </a:extLst>
          </p:cNvPr>
          <p:cNvSpPr/>
          <p:nvPr/>
        </p:nvSpPr>
        <p:spPr>
          <a:xfrm>
            <a:off x="8390490" y="-276550"/>
            <a:ext cx="3801509" cy="5808347"/>
          </a:xfrm>
          <a:prstGeom prst="rect">
            <a:avLst/>
          </a:prstGeom>
          <a:solidFill>
            <a:srgbClr val="000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AC4B19B-7C7A-41EC-9841-5F7D7407B8C9}"/>
              </a:ext>
            </a:extLst>
          </p:cNvPr>
          <p:cNvSpPr/>
          <p:nvPr/>
        </p:nvSpPr>
        <p:spPr>
          <a:xfrm>
            <a:off x="3801509" y="5589170"/>
            <a:ext cx="8212691" cy="1036633"/>
          </a:xfrm>
          <a:prstGeom prst="rect">
            <a:avLst/>
          </a:prstGeom>
          <a:solidFill>
            <a:srgbClr val="000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3EC56-587B-40B6-B935-68B3D48D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509" y="5532117"/>
            <a:ext cx="7552290" cy="1325563"/>
          </a:xfrm>
        </p:spPr>
        <p:txBody>
          <a:bodyPr/>
          <a:lstStyle/>
          <a:p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&gt; 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Спасибо за внимание</a:t>
            </a:r>
          </a:p>
        </p:txBody>
      </p:sp>
      <p:pic>
        <p:nvPicPr>
          <p:cNvPr id="13314" name="Picture 2" descr="im a novice Linux user and my friend is a long time Linux user. He sent  this meme to me, what does that command line do? : r/linuxquestions">
            <a:extLst>
              <a:ext uri="{FF2B5EF4-FFF2-40B4-BE49-F238E27FC236}">
                <a16:creationId xmlns:a16="http://schemas.microsoft.com/office/drawing/2014/main" id="{1DDF7472-8909-4843-B88E-B80360C79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"/>
          <a:stretch/>
        </p:blipFill>
        <p:spPr bwMode="auto">
          <a:xfrm>
            <a:off x="-3978" y="41031"/>
            <a:ext cx="3801509" cy="68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0F2A1-F39F-48E8-B496-73CB45BA0A94}"/>
              </a:ext>
            </a:extLst>
          </p:cNvPr>
          <p:cNvSpPr txBox="1"/>
          <p:nvPr/>
        </p:nvSpPr>
        <p:spPr>
          <a:xfrm>
            <a:off x="8390491" y="0"/>
            <a:ext cx="38015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>
                <a:solidFill>
                  <a:srgbClr val="000279"/>
                </a:solidFill>
              </a:rPr>
              <a:t>⠀⠀⠀⠀⠀⠀⠀⠀⠀⠀⠀⠀⠀⠀⠀⠀⠀⠀⠀⠀⡀⠄⠒⠒⠀⠀⠒⠂⠠⢀⠀⠀⠀⠀⠀⠀⠀⠀⠀⠀⠀⠀⠀⠀⠀⠀⠀⠀⠀ ⠀⠀⠀⠀⠀⠀⠀⠀⠀⠀⠀⠀⠀⠀⠀⠀⠀⡠⠂⠁⠀⠀⠀⠀⠀⠀⠀⠀⠀⠀⠈⠀⢄⠀⠀⠀⠀⠀⠀⠀⠀⠀⠀⠀⠀⠀⠀⠀⠀ ⠀⠀⠀⠀⠀⠀⠀⠀⠀⠀⠀⠀⠀⠀⢀⠀⠀⠀⠀⠀⠀⠀⠀⠀⠀⠀⠀⠀⠀⠀⠀⠀⠀⠑⢄⠀⠀⠀⠀⠀⠀⠀⠀⠀⠀⠀⠀⠀⠀ ⠀⠀⠀⠀⠀⠀⠀⠀⠀⠀⠀⠀⠀⡠⠀⠀⣐⡄⠀⠀⠀⠀⠀⠀⠀⠀⠀⠀⠀⠀⠀⠀⣀⣠⠀⠡⡀⠀⠀⠀⠀⠀⠀⠀⠀⠀⠀⠀⠀ ⠀⠀⠀⠀⠀⠀⠀⠀⠀⠀⠀⠀⡐⠀⠀⠈⠋⠀⠀⠀⠀⠀⠀⠀⠀⠀⠀⠀⠀⠀⠀⠀⠉⠁⠀⠀⠐⠄⠀⠀⠀⠀⠀⠀⠀⠀⠀⠀⠀ ⠀⢀⠄⠂⠠⢀⡀⠀⠀⠀⠀⠔⠀⠀⠀⠀⠀⠀⠀⠀⠀⠀⠀⠀⠀⠀⠀⠀⠀⠀⠀⠀⠀⠀⠀⠀⠀⠨⡄⠀⠀⠀⠀⢀⠠⠐⠒⠐⠄ ⢠⠁⠀⠀⠀⠀⠀⠈⠉⠉⠉⠀⠀⠀⠀⠀⣀⣤⣶⣿⣿⣿⣿⣿⣿⣶⣦⣄⠀⠀⠀⠀⠀⠀⠀⠀⠀⠀⠈⡤⡀⠁⠉⠀⠀⠀⠀⠀⠈ ⢸⠀⠀⠀⠀⠀⠀⠀⠀⠐⠀⠀⠀⠀⣠⣾⣿⣿⣿⣿⣿⣿⣿⣿⣿⣿⣿⣿⣷⣆⠀⠀⠀⠀⠀⠀⠀⠀⠀⢱⠰⠀⠀⠀⠀⠀⠀⠀⢨ ⠘⠄⠤⠀⠀⠀⠀⠀⠀⡆⠀⠀⢀⣼⣿⣿⠿⠿⠛⠻⠛⠛⠛⠙⠛⠛⠋⠩⠝⣿⣷⡄⠀⠀⠀⠀⠀⠀⠀⢘⣿⡶⣶⠲⢶⣴⣦⡄⠁ ⠀⠀⠇⠀⠀⠀⠠⠔⢈⠁⠁⠀⣾⣿⡏⠀⠀⠀⠀⠀⠀⠀⠀⠀⠀⠀⠀⢃⡹⣿⣿⣷⠀⠀⠀⠀⠀⠀⠀⠀⣿⣝⡾⣑⢎⡷⣏⡇⠀ ⠀⠀⠏⠛⠓⠻⠷⠿⢿⠀⠀⠀⣿⣿⠇⠀⠀⠀⠀⣀⣠⣄⣤⣄⣀⣀⣀⠀⠸⣽⣿⣿⠀⠀⠀⠀⠀⠀⠀⠀⣽⡾⣝⣳⢎⡿⡥⠂⠀ ⠀⠀⢰⠀⠀⠀⠀⠀⢘⠀⠀⠀⢿⣿⢰⣤⣴⣶⣿⣿⣿⣿⣿⣿⣿⣿⣿⣿⣿⣿⣿⡿⠀⠀⠀⠀⠀⠀⠀⠀⣿⡽⣯⡽⢾⣹⡓⠀⠀ ⠀⠀⢸⠀⠀⠀⠀⠀⠨⠀⡀⢠⡘⣿⠸⣿⣿⡟⣋⢿⣿⡿⠙⣿⣿⡿⣽⢻⣿⡿⢽⣷⡇⠀⠀⠀⠀⠀⠀⢠⣿⣟⣷⡻⣝⣧⢹⠀⠀ ⠀⠀⠘⡀⠀⠀⠀⠀⠀⡄⠙⠀⣿⣿⠀⠈⠛⠂⠡⠾⠟⠁⠀⡨⠟⠓⣖⣋⡁⣤⣿⢿⡇⠀⠀⠀⠀⠀⠀⢸⣿⣞⣷⡻⣽⡺⡥⠀⠀ ⠀⠀⠀⡄⠀⠀⠀⠀⠀⡇⠀⠀⢹⣯⡦⣤⣦⣤⡄⣃⠀⠀⠀⢴⣛⣶⢏⣾⣿⣿⣿⣻⠁⠀⠀⠀⠀⠀⠀⣸⣿⢾⣳⣟⡷⡽⡁⠀⠀ ⠀⠀⠀⠇⠀⠀⠀⠀⠀⢡⢸⣡⡍⢳⣿⣳⣭⡷⡤⠝⣤⣁⣀⣺⣿⢻⢾⣭⣿⣿⡿⠃⠀⠀⠀⠰⣭⣱⢀⣿⣿⣻⡽⣾⣝⣷⠁⠀⠀ ⠀⠀⠀⢰⠀⠀⢀⢀⠀⢈⡆⠁⠀⠀⠸⣷⣻⢿⣿⣶⣼⣿⣿⣿⣯⣿⣿⣿⣿⣿⠇⠀⠀⠀⠀⠀⠉⠀⣼⣿⡷⣿⣽⣳⢯⠸⠀⠀⠀ ⠀⠀⠀⠈⡄⠀⠀⢢⠳⡠⢼⠀⠀⠀⠀⢿⣶⣂⢿⣿⣏⢙⠈⠙⢻⣿⣿⣿⣿⡟⠀⠀⠀⠀⠀⠀⠀⢰⣿⣿⣽⡷⣯⣟⠯⡆⠀⠀⠀ ⠀⠀⠀⠀⠰⠀⠀⠀⡑⢝⢦⣇⠀⠀⠀⠘⣿⣿⣦⡹⢿⣶⣶⣶⢿⣿⣿⣿⣿⠁⠀⠀⠀⠀⠀⠀⢠⣿⣿⣟⣾⣿⣻⣞⢷⠀⠀⠀⠀ ⠀⠀⠀⠀⠀⠇⠀⠶⡈⡎⣷⡾⣷⡀⠀⠀⣿⣿⣿⣿⣆⠈⣀⣈⣿⣿⣿⣿⡇⠀⠀⠀⠀⠀⠀⣰⣿⣿⣿⣿⡿⣷⣿⡎⡆⠀⠀⠀⠀ ⠀⠀⠀⠀⢀⠈⠮⠵⠵⠎⠵⠛⠛⠛⠛⠻⢻⣿⣿⣿⣿⣿⣿⣿⣿⣿⣿⣿⠷⠶⠶⠶⠾⠿⠿⠿⠿⠿⠿⠽⣿⣟⢗⠜⠀⠀⠀⠀⠀ ⠀⠀⠀⠀⣅⠀⠀⠀⠀⠀⠀⠀⠀⠀⠀⠀⠈⠉⠉⠉⠉⠉⠉⠉⠉⠉⠉⠁⠀⠀⠀⠀⠀⠀⢀⠀⣀⣀⣀⣀⡈⠎⠁⠀⠀⠀⠀⠀⠀ ⠀⠀⠀⠈⠀⠀⠉⠉⠉⠀⠀⠀⠀⠒⠒⠒⠒⠒⠒⠒⠒⠒⠒⠒⠒⠒⠒⠂⠐⠀⠈⠀⠉⠉⠉⠉⠀⠀⠀⠀⠐⢰⠀⠀⠀⠀⠀⠀⠀ ⠀⠀⠀⠀⠀⠀⠀⠀⠀⠀⠀⠀⠀⠀⠀⠀⠀⠀⠀⠀⠀⠀⠀⠀⠀⠀⠀⠀⠀⠀⠀⠀⡀⢄⡰⢠⢒⡰⢂⡖⣐⠺⠀⠀⠀⠀⠀⠀⠀ ⠀⠀⠀⢀⠀⠀⠀⠀⠀⠀⠀⠀⠀⠀⠀⠀⠀⠀⠀⠀⠀⠀⠀⠀⠀⠀⠀⣀⠠⢄⢢⡱⣘⢦⡜⣣⢮⡵⣫⡼⣧⢹⠀⠀⠀⠀⠀⠀⠀ ⠀⠀⠀⠀⢱⡰⢶⡖⣦⢤⣤⣤⣤⣤⣄⣀⣀⣀⣀⣀⣀⣀⣄⣤⣔⣦⣳⢦⣟⣮⣷⣻⣽⣞⣿⡽⣯⣿⣟⣿⠫⠁⠀⠀⠀⠀⠀⠀⠀ ⠀⠀⠀⠀⠀⢇⠢⡙⢤⠛⣼⢳⣻⢮⣝⡯⣽⣹⢮⡽⣭⣛⢮⣗⡻⣞⡽⣯⣻⠷⣯⢷⣻⢾⣽⣛⣷⣻⣞⢧⠁⠀⠀⠀⠀⠀⠀⠀⠀ ⠀⠀⠀⠀⠀⠘⡵⣹⢦⣛⢦⣏⣷⣻⢮⡽⣶⣛⣮⢗⡷⣫⣟⡼⣝⣧⠿⣵⢯⡿⣭⢿⣭⣟⡾⣽⡞⣷⢏⠆⠀⠀⠀⠀⠀⠀⠀⠀⠀ ⠀⠀⠀⠀⠀⠀⠸⣟⣯⣟⡿⣞⡷⣯⢿⡽⣞⣳⣭⢿⣹⣗⡾⣝⡾⣞⣻⡽⣾⡽⢯⣷⣛⡾⣽⣳⢿⢙⠊⠀⠀⠀⠀⠀⠀⠀⠀⠀⠀ ⠀⠀⠀⠀⠀⠀⠀⠈⠪⠿⣽⣯⢿⡽⣯⢿⣽⣳⢯⣟⡷⡾⣝⣻⡼⣯⢷⣻⣗⣿⣻⢾⣽⣻⠷⡫⠂⠁⠀⠀⠀⠀⠀⠀⠀⠀⠀⠀⠀ ⠀⠀⠀⠀⠀⠀⠀⠀⠀⠀⠑⠩⢟⢿⣽⣟⣾⣽⣟⣾⣽⡿⣽⣷⣻⣽⣯⣷⣻⣾⡽⡛⠎⠃⠁⠀⠀⠀⠀⠀⠀⠀⠀⠀⠀⠀⠀⠀⠀ ⠀⠀⠀⠀⠀⠀⠀⠀⠀⠀⠀⠀⢀⠀⠀⠀⠉⠉⠉⠙⠛⠛⡙⢩⠩⣅⠫⢖⡭⣿⢺⠀⠀⠀⠀⠀⠀⠀⠀⠀⠀⠀⠀⠀⠀⠀⠀⠀⠀ ⠀⠀⠀⠀⠀⠀⠀⠀⠀⠀⠀⠀⠸⠀⠀⠀⠀⠀⠀⠀⠀⠀⠐⠀⠣⡐⢍⠎⡼⣻⡟⠀⠀⠀⠀⠀⠀⠀⠀⠀⠀⠀⠀⠀⠀⠀⠀⠀⠀ ⠀⠀⠀⠀⠀⠀⠀⠀⠀⠀⠀⠀⡆⠀⠀⠀⠀⠀⠀⠀⠀⠀⠀⠈⠄⠱⡈⢎⡱⣝⣏⡇⠀⠀⠀⠀⠀⠀⠀⠀⠀⠀⠀⠀⠀⠀⠀⠀⠀ ⠀⠀⠀⠀⠀⠀⠀⠀⠀⠀⠀⢀⠃⠀⠀⠀⠀⠀⠀⠀⠀⠀⠀⠀⠈⠠⢑⠢⣑⢮⢿⣠⠀⠀⠀⠀⠀⠀⠀⠀⠀⠀⠀⠀⠀⠀⠀⠀⠀ ⠀⠀⠀⠀⠀⠀⠀⠀⠀⠀⠀⠸⠀⠀⠀⠀⠀⠀⠀⠀⠀⠀⠀⠀⠀⠡⠌⡒⡡⢞⣯⢯⠱⠀⠀⠀⠀⠀⠀⠀⠀⠀⠀⠀⠀⠀⠀⠀⠀ ⠀⠀⠀⠀⠀⠀⠀⠀⠀⠀⠀⡃⠀⠀⠀⠀⠀⠀⠀⠀⠀⠀⠀⠀⠀⡐⢢⠁⢧⡙⣮⣟⣾⠀⠀⠀⠀⠀⠀⠀⠀⠀⠀⠀⠀⠀⠀⠀⠀ ⠀⠀⠀⠀⠀⠀⠀⠀⠀⠀⠀⠇⠀⠀⠀⠀⠀⠀⠀⠀⠀⠀⠀⠀⠀⠀⢂⠍⢦⡙⣮⢿⡈⠀⠀⠀⠀⠀⠀⠀⠀⠀⠀⠀⠀⠀⠀⠀⠀ ⠀⠀⠀⠀⠀⠀⠀⠀⠀⠀⠘⣀⠀⠀⠀⠀⠀⠀⠀⠀⠀⠀⠀⠀⠀⠀⡌⡘⢦⣙⣾⣋⠁⠀ ,⠀⠀⠀⠀⠀⠀⠀⠀⠀⠀⠀⠀⠀</a:t>
            </a:r>
          </a:p>
        </p:txBody>
      </p:sp>
    </p:spTree>
    <p:extLst>
      <p:ext uri="{BB962C8B-B14F-4D97-AF65-F5344CB8AC3E}">
        <p14:creationId xmlns:p14="http://schemas.microsoft.com/office/powerpoint/2010/main" val="354622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43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4D8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4D8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" grpId="0"/>
      <p:bldP spid="2" grpId="1"/>
      <p:bldP spid="3" grpId="0"/>
      <p:bldP spid="3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216</Words>
  <Application>Microsoft Office PowerPoint</Application>
  <PresentationFormat>Широкоэкранный</PresentationFormat>
  <Paragraphs>50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Console</vt:lpstr>
      <vt:lpstr>Тема Office</vt:lpstr>
      <vt:lpstr>Почему надо  установить антивирус?</vt:lpstr>
      <vt:lpstr>Презентация PowerPoint</vt:lpstr>
      <vt:lpstr>C:\Windows\Понятие</vt:lpstr>
      <vt:lpstr>Разновидности</vt:lpstr>
      <vt:lpstr>Почему Defender не имеет шанса?</vt:lpstr>
      <vt:lpstr>И что?</vt:lpstr>
      <vt:lpstr>Антивирусы</vt:lpstr>
      <vt:lpstr>Пользовательские меры защиты</vt:lpstr>
      <vt:lpstr>&gt; 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Dell</dc:creator>
  <cp:lastModifiedBy>Dell</cp:lastModifiedBy>
  <cp:revision>55</cp:revision>
  <dcterms:created xsi:type="dcterms:W3CDTF">2024-03-03T21:44:41Z</dcterms:created>
  <dcterms:modified xsi:type="dcterms:W3CDTF">2024-05-16T06:48:04Z</dcterms:modified>
</cp:coreProperties>
</file>